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he Youngest" charset="1" panose="00000500000000000000"/>
      <p:regular r:id="rId10"/>
    </p:embeddedFont>
    <p:embeddedFont>
      <p:font typeface="Was Peenang" charset="1" panose="02000000000000000000"/>
      <p:regular r:id="rId11"/>
    </p:embeddedFont>
    <p:embeddedFont>
      <p:font typeface="WasdonchediNP" charset="1" panose="02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93041" y="2781770"/>
            <a:ext cx="11501918" cy="448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8"/>
              </a:lnSpc>
            </a:pPr>
            <a:r>
              <a:rPr lang="en-US" sz="22541">
                <a:solidFill>
                  <a:srgbClr val="739064"/>
                </a:solidFill>
                <a:latin typeface="Was Peenang"/>
              </a:rPr>
              <a:t>Database Design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93217" y="3777973"/>
            <a:ext cx="3931057" cy="3931057"/>
          </a:xfrm>
          <a:custGeom>
            <a:avLst/>
            <a:gdLst/>
            <a:ahLst/>
            <a:cxnLst/>
            <a:rect r="r" b="b" t="t" l="l"/>
            <a:pathLst>
              <a:path h="3931057" w="3931057">
                <a:moveTo>
                  <a:pt x="0" y="0"/>
                </a:moveTo>
                <a:lnTo>
                  <a:pt x="3931057" y="0"/>
                </a:lnTo>
                <a:lnTo>
                  <a:pt x="3931057" y="3931057"/>
                </a:lnTo>
                <a:lnTo>
                  <a:pt x="0" y="3931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193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Sudah dalam 2NF.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Setiap atribut non-kunci tidak bergantung pada atribut non-kunci lainnya. Dengan kata lain, tidak ada ketergantungan transitif non-kunci.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3NF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1375" y="1738188"/>
            <a:ext cx="13415761" cy="7445500"/>
          </a:xfrm>
          <a:custGeom>
            <a:avLst/>
            <a:gdLst/>
            <a:ahLst/>
            <a:cxnLst/>
            <a:rect r="r" b="b" t="t" l="l"/>
            <a:pathLst>
              <a:path h="7445500" w="13415761">
                <a:moveTo>
                  <a:pt x="0" y="0"/>
                </a:moveTo>
                <a:lnTo>
                  <a:pt x="13415762" y="0"/>
                </a:lnTo>
                <a:lnTo>
                  <a:pt x="13415762" y="7445500"/>
                </a:lnTo>
                <a:lnTo>
                  <a:pt x="0" y="744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375" y="695731"/>
            <a:ext cx="9410919" cy="10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BCNF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29092" y="4055734"/>
            <a:ext cx="3931057" cy="2620705"/>
          </a:xfrm>
          <a:custGeom>
            <a:avLst/>
            <a:gdLst/>
            <a:ahLst/>
            <a:cxnLst/>
            <a:rect r="r" b="b" t="t" l="l"/>
            <a:pathLst>
              <a:path h="2620705" w="3931057">
                <a:moveTo>
                  <a:pt x="0" y="0"/>
                </a:moveTo>
                <a:lnTo>
                  <a:pt x="3931057" y="0"/>
                </a:lnTo>
                <a:lnTo>
                  <a:pt x="3931057" y="2620705"/>
                </a:lnTo>
                <a:lnTo>
                  <a:pt x="0" y="26207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193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Sudah dalam 3NF.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Setiap ketergantungan fungsional (FD) non-trivial dalam relasi harus bergantung pada kunci utama relasi.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BCNF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1375" y="1969341"/>
            <a:ext cx="14146922" cy="6724706"/>
          </a:xfrm>
          <a:custGeom>
            <a:avLst/>
            <a:gdLst/>
            <a:ahLst/>
            <a:cxnLst/>
            <a:rect r="r" b="b" t="t" l="l"/>
            <a:pathLst>
              <a:path h="6724706" w="14146922">
                <a:moveTo>
                  <a:pt x="0" y="0"/>
                </a:moveTo>
                <a:lnTo>
                  <a:pt x="14146922" y="0"/>
                </a:lnTo>
                <a:lnTo>
                  <a:pt x="14146922" y="6724706"/>
                </a:lnTo>
                <a:lnTo>
                  <a:pt x="0" y="6724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375" y="864679"/>
            <a:ext cx="9410919" cy="10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4NF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29092" y="4055734"/>
            <a:ext cx="3931057" cy="2109667"/>
          </a:xfrm>
          <a:custGeom>
            <a:avLst/>
            <a:gdLst/>
            <a:ahLst/>
            <a:cxnLst/>
            <a:rect r="r" b="b" t="t" l="l"/>
            <a:pathLst>
              <a:path h="2109667" w="3931057">
                <a:moveTo>
                  <a:pt x="0" y="0"/>
                </a:moveTo>
                <a:lnTo>
                  <a:pt x="3931057" y="0"/>
                </a:lnTo>
                <a:lnTo>
                  <a:pt x="3931057" y="2109668"/>
                </a:lnTo>
                <a:lnTo>
                  <a:pt x="0" y="2109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151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Sudah dalam BCNF.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Tidak ada multi-valued dependencies (MVDs) antara atribut non-kunci.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4NF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1375" y="1873518"/>
            <a:ext cx="14990301" cy="6300083"/>
          </a:xfrm>
          <a:custGeom>
            <a:avLst/>
            <a:gdLst/>
            <a:ahLst/>
            <a:cxnLst/>
            <a:rect r="r" b="b" t="t" l="l"/>
            <a:pathLst>
              <a:path h="6300083" w="14990301">
                <a:moveTo>
                  <a:pt x="0" y="0"/>
                </a:moveTo>
                <a:lnTo>
                  <a:pt x="14990301" y="0"/>
                </a:lnTo>
                <a:lnTo>
                  <a:pt x="14990301" y="6300083"/>
                </a:lnTo>
                <a:lnTo>
                  <a:pt x="0" y="630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5" t="0" r="-10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375" y="864679"/>
            <a:ext cx="9410919" cy="10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5NF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13618" y="4055734"/>
            <a:ext cx="3942763" cy="2622681"/>
          </a:xfrm>
          <a:custGeom>
            <a:avLst/>
            <a:gdLst/>
            <a:ahLst/>
            <a:cxnLst/>
            <a:rect r="r" b="b" t="t" l="l"/>
            <a:pathLst>
              <a:path h="2622681" w="3942763">
                <a:moveTo>
                  <a:pt x="0" y="0"/>
                </a:moveTo>
                <a:lnTo>
                  <a:pt x="3942763" y="0"/>
                </a:lnTo>
                <a:lnTo>
                  <a:pt x="3942763" y="2622681"/>
                </a:lnTo>
                <a:lnTo>
                  <a:pt x="0" y="2622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193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Sudah dalam 4NF.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Tidak ada dependensi join yang tidak trivial (Join Dependencies) antara atribut yang tidak sepenuhnya tergantung pada kunci utama.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5NF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2378977"/>
            <a:ext cx="13708378" cy="5529046"/>
          </a:xfrm>
          <a:custGeom>
            <a:avLst/>
            <a:gdLst/>
            <a:ahLst/>
            <a:cxnLst/>
            <a:rect r="r" b="b" t="t" l="l"/>
            <a:pathLst>
              <a:path h="5529046" w="13708378">
                <a:moveTo>
                  <a:pt x="0" y="0"/>
                </a:moveTo>
                <a:lnTo>
                  <a:pt x="13708378" y="0"/>
                </a:lnTo>
                <a:lnTo>
                  <a:pt x="13708378" y="5529046"/>
                </a:lnTo>
                <a:lnTo>
                  <a:pt x="0" y="5529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9811" y="1259739"/>
            <a:ext cx="9410919" cy="10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ERD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7023" y="0"/>
            <a:ext cx="13740977" cy="10287000"/>
          </a:xfrm>
          <a:custGeom>
            <a:avLst/>
            <a:gdLst/>
            <a:ahLst/>
            <a:cxnLst/>
            <a:rect r="r" b="b" t="t" l="l"/>
            <a:pathLst>
              <a:path h="10287000" w="13740977">
                <a:moveTo>
                  <a:pt x="0" y="0"/>
                </a:moveTo>
                <a:lnTo>
                  <a:pt x="13740977" y="0"/>
                </a:lnTo>
                <a:lnTo>
                  <a:pt x="137409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8" r="-874" b="-5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921" y="4810493"/>
            <a:ext cx="3623958" cy="100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Flowchart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7556" y="4160639"/>
            <a:ext cx="7612889" cy="12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The Younges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8822" y="2181305"/>
            <a:ext cx="5922680" cy="130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11607">
                <a:solidFill>
                  <a:srgbClr val="739064"/>
                </a:solidFill>
                <a:latin typeface="Was Peenang"/>
              </a:rPr>
              <a:t>Anggota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8050" y="3787309"/>
            <a:ext cx="11270765" cy="31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01079" indent="-750539" lvl="1">
              <a:lnSpc>
                <a:spcPts val="4727"/>
              </a:lnSpc>
              <a:buFont typeface="Arial"/>
              <a:buChar char="•"/>
            </a:pPr>
            <a:r>
              <a:rPr lang="en-US" sz="6952">
                <a:solidFill>
                  <a:srgbClr val="739064"/>
                </a:solidFill>
                <a:latin typeface="WasdonchediNP"/>
              </a:rPr>
              <a:t>FADHLAN AHMAD RADISTYA</a:t>
            </a:r>
          </a:p>
          <a:p>
            <a:pPr marL="1501079" indent="-750539" lvl="1">
              <a:lnSpc>
                <a:spcPts val="4727"/>
              </a:lnSpc>
              <a:buFont typeface="Arial"/>
              <a:buChar char="•"/>
            </a:pPr>
            <a:r>
              <a:rPr lang="en-US" sz="6952">
                <a:solidFill>
                  <a:srgbClr val="739064"/>
                </a:solidFill>
                <a:latin typeface="WasdonchediNP Bold"/>
              </a:rPr>
              <a:t>IVANA YOSHE ALDORA</a:t>
            </a:r>
          </a:p>
          <a:p>
            <a:pPr marL="1501079" indent="-750539" lvl="1">
              <a:lnSpc>
                <a:spcPts val="4727"/>
              </a:lnSpc>
              <a:buFont typeface="Arial"/>
              <a:buChar char="•"/>
            </a:pPr>
            <a:r>
              <a:rPr lang="en-US" sz="6952">
                <a:solidFill>
                  <a:srgbClr val="739064"/>
                </a:solidFill>
                <a:latin typeface="WasdonchediNP Bold"/>
              </a:rPr>
              <a:t>SAIFUL ANWAR</a:t>
            </a:r>
          </a:p>
          <a:p>
            <a:pPr marL="1501079" indent="-750539" lvl="1">
              <a:lnSpc>
                <a:spcPts val="4727"/>
              </a:lnSpc>
              <a:buFont typeface="Arial"/>
              <a:buChar char="•"/>
            </a:pPr>
            <a:r>
              <a:rPr lang="en-US" sz="6952">
                <a:solidFill>
                  <a:srgbClr val="739064"/>
                </a:solidFill>
                <a:latin typeface="WasdonchediNP Bold"/>
              </a:rPr>
              <a:t>BRYAN YAURI</a:t>
            </a:r>
          </a:p>
          <a:p>
            <a:pPr marL="1501079" indent="-750539" lvl="1">
              <a:lnSpc>
                <a:spcPts val="4727"/>
              </a:lnSpc>
              <a:buFont typeface="Arial"/>
              <a:buChar char="•"/>
            </a:pPr>
            <a:r>
              <a:rPr lang="en-US" sz="6952">
                <a:solidFill>
                  <a:srgbClr val="739064"/>
                </a:solidFill>
                <a:latin typeface="WasdonchediNP Bold"/>
              </a:rPr>
              <a:t>MUHAMMAD RIZQI ANUGERAH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75012" y="3471074"/>
            <a:ext cx="4574512" cy="4540203"/>
          </a:xfrm>
          <a:custGeom>
            <a:avLst/>
            <a:gdLst/>
            <a:ahLst/>
            <a:cxnLst/>
            <a:rect r="r" b="b" t="t" l="l"/>
            <a:pathLst>
              <a:path h="4540203" w="4574512">
                <a:moveTo>
                  <a:pt x="0" y="0"/>
                </a:moveTo>
                <a:lnTo>
                  <a:pt x="4574512" y="0"/>
                </a:lnTo>
                <a:lnTo>
                  <a:pt x="4574512" y="4540203"/>
                </a:lnTo>
                <a:lnTo>
                  <a:pt x="0" y="4540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236814" y="3566324"/>
            <a:ext cx="11051186" cy="547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Tujuan utama dari normalisasi database adalah:</a:t>
            </a:r>
          </a:p>
          <a:p>
            <a:pPr marL="702482" indent="-351241" lvl="1">
              <a:lnSpc>
                <a:spcPts val="2635"/>
              </a:lnSpc>
              <a:buFont typeface="Arial"/>
              <a:buChar char="•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Menghilangkan dan mengurangi redudansi data.</a:t>
            </a:r>
          </a:p>
          <a:p>
            <a:pPr marL="702482" indent="-351241" lvl="1">
              <a:lnSpc>
                <a:spcPts val="2635"/>
              </a:lnSpc>
              <a:buFont typeface="Arial"/>
              <a:buChar char="•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Memastikan dependensi data (data berada pada tabel yang tepat).</a:t>
            </a:r>
          </a:p>
          <a:p>
            <a:pPr>
              <a:lnSpc>
                <a:spcPts val="2635"/>
              </a:lnSpc>
            </a:pPr>
          </a:p>
          <a:p>
            <a:pPr>
              <a:lnSpc>
                <a:spcPts val="2635"/>
              </a:lnSpc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Jika sebuah database belum dinormalisasi, kemungkinan terburuk yang akan merugikan sistem adalah: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INSERT Anomali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Situasi dimana tidak memungkinkan untuk memasukkan beberapa jenis data secara langsung di database.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UPDATE Anomali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Situasi dimana nilai yang diubah mengakibatkan ketidakkonsistenan database, artinya data yang diubah tidak sesuai dengan yang diinginkan.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DELETE Anomali</a:t>
            </a:r>
          </a:p>
          <a:p>
            <a:pPr marL="702482" indent="-351241" lvl="1">
              <a:lnSpc>
                <a:spcPts val="2635"/>
              </a:lnSpc>
              <a:buAutoNum type="arabicPeriod" startAt="1"/>
            </a:pPr>
            <a:r>
              <a:rPr lang="en-US" sz="3253">
                <a:solidFill>
                  <a:srgbClr val="739064"/>
                </a:solidFill>
                <a:latin typeface="WasdonchediNP"/>
              </a:rPr>
              <a:t>Penghapusan data tidak sesuai yang diharapkan, artinya data yang seharusnya tidak terhapus malah terhapus.</a:t>
            </a:r>
          </a:p>
          <a:p>
            <a:pPr>
              <a:lnSpc>
                <a:spcPts val="2635"/>
              </a:lnSpc>
            </a:pPr>
          </a:p>
          <a:p>
            <a:pPr>
              <a:lnSpc>
                <a:spcPts val="14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705093" y="2517311"/>
            <a:ext cx="11289717" cy="165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  <a:r>
              <a:rPr lang="en-US" sz="8310">
                <a:solidFill>
                  <a:srgbClr val="739064"/>
                </a:solidFill>
                <a:latin typeface="Was Peenang"/>
              </a:rPr>
              <a:t>Tujuan Normalisasi Database</a:t>
            </a:r>
          </a:p>
          <a:p>
            <a:pPr algn="ctr">
              <a:lnSpc>
                <a:spcPts val="5651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94393" y="3471074"/>
            <a:ext cx="5657598" cy="4582118"/>
          </a:xfrm>
          <a:custGeom>
            <a:avLst/>
            <a:gdLst/>
            <a:ahLst/>
            <a:cxnLst/>
            <a:rect r="r" b="b" t="t" l="l"/>
            <a:pathLst>
              <a:path h="4582118" w="5657598">
                <a:moveTo>
                  <a:pt x="0" y="0"/>
                </a:moveTo>
                <a:lnTo>
                  <a:pt x="5657598" y="0"/>
                </a:lnTo>
                <a:lnTo>
                  <a:pt x="5657598" y="4582118"/>
                </a:lnTo>
                <a:lnTo>
                  <a:pt x="0" y="4582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2583" t="0" r="-1258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83881"/>
            <a:ext cx="18288000" cy="4026243"/>
          </a:xfrm>
          <a:custGeom>
            <a:avLst/>
            <a:gdLst/>
            <a:ahLst/>
            <a:cxnLst/>
            <a:rect r="r" b="b" t="t" l="l"/>
            <a:pathLst>
              <a:path h="4026243" w="18288000">
                <a:moveTo>
                  <a:pt x="0" y="0"/>
                </a:moveTo>
                <a:lnTo>
                  <a:pt x="18288000" y="0"/>
                </a:lnTo>
                <a:lnTo>
                  <a:pt x="18288000" y="4026243"/>
                </a:lnTo>
                <a:lnTo>
                  <a:pt x="0" y="4026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5425"/>
            <a:ext cx="5922680" cy="130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11607">
                <a:solidFill>
                  <a:srgbClr val="739064"/>
                </a:solidFill>
                <a:latin typeface="Was Peenang"/>
              </a:rPr>
              <a:t>UNF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086546"/>
            <a:ext cx="18288000" cy="4455583"/>
          </a:xfrm>
          <a:custGeom>
            <a:avLst/>
            <a:gdLst/>
            <a:ahLst/>
            <a:cxnLst/>
            <a:rect r="r" b="b" t="t" l="l"/>
            <a:pathLst>
              <a:path h="4455583" w="18288000">
                <a:moveTo>
                  <a:pt x="0" y="0"/>
                </a:moveTo>
                <a:lnTo>
                  <a:pt x="18288000" y="0"/>
                </a:lnTo>
                <a:lnTo>
                  <a:pt x="18288000" y="4455584"/>
                </a:lnTo>
                <a:lnTo>
                  <a:pt x="0" y="445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5425"/>
            <a:ext cx="5922680" cy="130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11607">
                <a:solidFill>
                  <a:srgbClr val="739064"/>
                </a:solidFill>
                <a:latin typeface="Was Peenang"/>
              </a:rPr>
              <a:t>1NF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93217" y="4055734"/>
            <a:ext cx="3911815" cy="3882477"/>
          </a:xfrm>
          <a:custGeom>
            <a:avLst/>
            <a:gdLst/>
            <a:ahLst/>
            <a:cxnLst/>
            <a:rect r="r" b="b" t="t" l="l"/>
            <a:pathLst>
              <a:path h="3882477" w="3911815">
                <a:moveTo>
                  <a:pt x="0" y="0"/>
                </a:moveTo>
                <a:lnTo>
                  <a:pt x="3911815" y="0"/>
                </a:lnTo>
                <a:lnTo>
                  <a:pt x="3911815" y="3882477"/>
                </a:lnTo>
                <a:lnTo>
                  <a:pt x="0" y="38824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319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Setiap kolom dalam tabel harus memiliki nilai atomik. Artinya, setiap kolom harus menyimpan hanya satu nilai, dan bukan sekelompok nilai.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Setiap baris dalam tabel harus unik. Tidak boleh ada baris duplikat dalam tabel.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Semua kolom harus memiliki nama yang unik.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Urutan baris dan kolom tidak penting.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1NF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5863" y="2626282"/>
            <a:ext cx="10651370" cy="6284970"/>
          </a:xfrm>
          <a:custGeom>
            <a:avLst/>
            <a:gdLst/>
            <a:ahLst/>
            <a:cxnLst/>
            <a:rect r="r" b="b" t="t" l="l"/>
            <a:pathLst>
              <a:path h="6284970" w="10651370">
                <a:moveTo>
                  <a:pt x="0" y="0"/>
                </a:moveTo>
                <a:lnTo>
                  <a:pt x="10651369" y="0"/>
                </a:lnTo>
                <a:lnTo>
                  <a:pt x="10651369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5425"/>
            <a:ext cx="5922680" cy="130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11607">
                <a:solidFill>
                  <a:srgbClr val="739064"/>
                </a:solidFill>
                <a:latin typeface="Was Peenang"/>
              </a:rPr>
              <a:t>2NF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6709">
            <a:off x="-653135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0" y="0"/>
                </a:moveTo>
                <a:lnTo>
                  <a:pt x="2948396" y="0"/>
                </a:lnTo>
                <a:lnTo>
                  <a:pt x="2948396" y="2669639"/>
                </a:lnTo>
                <a:lnTo>
                  <a:pt x="0" y="266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98059" y="798059"/>
            <a:ext cx="3429159" cy="1833042"/>
          </a:xfrm>
          <a:custGeom>
            <a:avLst/>
            <a:gdLst/>
            <a:ahLst/>
            <a:cxnLst/>
            <a:rect r="r" b="b" t="t" l="l"/>
            <a:pathLst>
              <a:path h="1833042" w="3429159">
                <a:moveTo>
                  <a:pt x="0" y="0"/>
                </a:moveTo>
                <a:lnTo>
                  <a:pt x="3429160" y="0"/>
                </a:lnTo>
                <a:lnTo>
                  <a:pt x="3429160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-136061"/>
            <a:ext cx="2512230" cy="2329522"/>
          </a:xfrm>
          <a:custGeom>
            <a:avLst/>
            <a:gdLst/>
            <a:ahLst/>
            <a:cxnLst/>
            <a:rect r="r" b="b" t="t" l="l"/>
            <a:pathLst>
              <a:path h="2329522" w="2512230">
                <a:moveTo>
                  <a:pt x="0" y="0"/>
                </a:moveTo>
                <a:lnTo>
                  <a:pt x="2512230" y="0"/>
                </a:lnTo>
                <a:lnTo>
                  <a:pt x="2512230" y="2329522"/>
                </a:lnTo>
                <a:lnTo>
                  <a:pt x="0" y="23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135139" y="3187200"/>
            <a:ext cx="2686471" cy="967130"/>
          </a:xfrm>
          <a:custGeom>
            <a:avLst/>
            <a:gdLst/>
            <a:ahLst/>
            <a:cxnLst/>
            <a:rect r="r" b="b" t="t" l="l"/>
            <a:pathLst>
              <a:path h="967130" w="2686471">
                <a:moveTo>
                  <a:pt x="0" y="0"/>
                </a:moveTo>
                <a:lnTo>
                  <a:pt x="2686472" y="0"/>
                </a:lnTo>
                <a:lnTo>
                  <a:pt x="2686472" y="967129"/>
                </a:lnTo>
                <a:lnTo>
                  <a:pt x="0" y="96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80115">
            <a:off x="16004177" y="8185975"/>
            <a:ext cx="2948397" cy="2669639"/>
          </a:xfrm>
          <a:custGeom>
            <a:avLst/>
            <a:gdLst/>
            <a:ahLst/>
            <a:cxnLst/>
            <a:rect r="r" b="b" t="t" l="l"/>
            <a:pathLst>
              <a:path h="2669639" w="2948397">
                <a:moveTo>
                  <a:pt x="2948396" y="0"/>
                </a:moveTo>
                <a:lnTo>
                  <a:pt x="0" y="0"/>
                </a:lnTo>
                <a:lnTo>
                  <a:pt x="0" y="2669639"/>
                </a:lnTo>
                <a:lnTo>
                  <a:pt x="2948396" y="2669639"/>
                </a:lnTo>
                <a:lnTo>
                  <a:pt x="2948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493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679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865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8" y="0"/>
                </a:lnTo>
                <a:lnTo>
                  <a:pt x="3393898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8050" y="9156722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0"/>
                </a:moveTo>
                <a:lnTo>
                  <a:pt x="3393899" y="0"/>
                </a:lnTo>
                <a:lnTo>
                  <a:pt x="3393899" y="728145"/>
                </a:lnTo>
                <a:lnTo>
                  <a:pt x="0" y="728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229451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9075637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5921822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68008" y="476575"/>
            <a:ext cx="3393899" cy="728146"/>
          </a:xfrm>
          <a:custGeom>
            <a:avLst/>
            <a:gdLst/>
            <a:ahLst/>
            <a:cxnLst/>
            <a:rect r="r" b="b" t="t" l="l"/>
            <a:pathLst>
              <a:path h="728146" w="3393899">
                <a:moveTo>
                  <a:pt x="0" y="728146"/>
                </a:moveTo>
                <a:lnTo>
                  <a:pt x="3393899" y="728146"/>
                </a:lnTo>
                <a:lnTo>
                  <a:pt x="3393899" y="0"/>
                </a:lnTo>
                <a:lnTo>
                  <a:pt x="0" y="0"/>
                </a:lnTo>
                <a:lnTo>
                  <a:pt x="0" y="72814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29092" y="4055734"/>
            <a:ext cx="3931057" cy="3428589"/>
          </a:xfrm>
          <a:custGeom>
            <a:avLst/>
            <a:gdLst/>
            <a:ahLst/>
            <a:cxnLst/>
            <a:rect r="r" b="b" t="t" l="l"/>
            <a:pathLst>
              <a:path h="3428589" w="3931057">
                <a:moveTo>
                  <a:pt x="0" y="0"/>
                </a:moveTo>
                <a:lnTo>
                  <a:pt x="3931057" y="0"/>
                </a:lnTo>
                <a:lnTo>
                  <a:pt x="3931057" y="3428590"/>
                </a:lnTo>
                <a:lnTo>
                  <a:pt x="0" y="34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237" t="0" r="-2158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03124" y="4179559"/>
            <a:ext cx="8551634" cy="193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Sudah dalam 1NF.</a:t>
            </a:r>
          </a:p>
          <a:p>
            <a:pPr marL="894417" indent="-447209" lvl="1">
              <a:lnSpc>
                <a:spcPts val="3355"/>
              </a:lnSpc>
              <a:buFont typeface="Arial"/>
              <a:buChar char="•"/>
            </a:pPr>
            <a:r>
              <a:rPr lang="en-US" sz="4142">
                <a:solidFill>
                  <a:srgbClr val="739064"/>
                </a:solidFill>
                <a:latin typeface="WasdonchediNP"/>
              </a:rPr>
              <a:t>Setiap non-key atribut sepenuhnya bergantung pada kunci utama. Artinya, tidak ada partial dependecy</a:t>
            </a:r>
          </a:p>
          <a:p>
            <a:pPr>
              <a:lnSpc>
                <a:spcPts val="181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62571" y="2761503"/>
            <a:ext cx="9410919" cy="10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Syarat 2NF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8439" y="1656302"/>
            <a:ext cx="13791121" cy="8132954"/>
          </a:xfrm>
          <a:custGeom>
            <a:avLst/>
            <a:gdLst/>
            <a:ahLst/>
            <a:cxnLst/>
            <a:rect r="r" b="b" t="t" l="l"/>
            <a:pathLst>
              <a:path h="8132954" w="13791121">
                <a:moveTo>
                  <a:pt x="0" y="0"/>
                </a:moveTo>
                <a:lnTo>
                  <a:pt x="13791122" y="0"/>
                </a:lnTo>
                <a:lnTo>
                  <a:pt x="13791122" y="8132954"/>
                </a:lnTo>
                <a:lnTo>
                  <a:pt x="0" y="81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304755" y="647464"/>
            <a:ext cx="9410919" cy="10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3"/>
              </a:lnSpc>
            </a:pPr>
            <a:r>
              <a:rPr lang="en-US" sz="8931">
                <a:solidFill>
                  <a:srgbClr val="739064"/>
                </a:solidFill>
                <a:latin typeface="Was Peenang"/>
              </a:rPr>
              <a:t>3NF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DAGBWncJIKo</dc:identifier>
  <dcterms:modified xsi:type="dcterms:W3CDTF">2011-08-01T06:04:30Z</dcterms:modified>
  <cp:revision>1</cp:revision>
  <dc:title>Database Design</dc:title>
</cp:coreProperties>
</file>